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15"/>
  </p:notesMasterIdLst>
  <p:sldIdLst>
    <p:sldId id="2147472584" r:id="rId7"/>
    <p:sldId id="2147477313" r:id="rId8"/>
    <p:sldId id="256" r:id="rId9"/>
    <p:sldId id="266" r:id="rId10"/>
    <p:sldId id="270" r:id="rId11"/>
    <p:sldId id="293" r:id="rId12"/>
    <p:sldId id="261" r:id="rId13"/>
    <p:sldId id="214747731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99D1B-073B-4669-8481-F790D9114F3A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34F5DC-54EE-46BE-AA9C-72E02FDA83A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56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/>
              <a:t>💬 </a:t>
            </a:r>
            <a:r>
              <a:rPr lang="pt-BR" b="1" i="1"/>
              <a:t>Discurso Comercial – Nova Fase CARMED Oral </a:t>
            </a:r>
            <a:r>
              <a:rPr lang="pt-BR" b="1" i="1" err="1"/>
              <a:t>Care</a:t>
            </a:r>
            <a:endParaRPr lang="pt-BR" b="1"/>
          </a:p>
          <a:p>
            <a:r>
              <a:rPr lang="pt-BR"/>
              <a:t>Entramos no mercado de </a:t>
            </a:r>
            <a:r>
              <a:rPr lang="pt-BR" b="1"/>
              <a:t>géis dentais com sabores adocicados </a:t>
            </a:r>
            <a:r>
              <a:rPr lang="pt-BR"/>
              <a:t>e, mesmo sendo novos na categoria, conquistamos rapidamente 15% de participação. Isso mostra a </a:t>
            </a:r>
            <a:r>
              <a:rPr lang="pt-BR" b="1"/>
              <a:t>força da marca</a:t>
            </a:r>
            <a:r>
              <a:rPr lang="pt-BR"/>
              <a:t>, a </a:t>
            </a:r>
            <a:r>
              <a:rPr lang="pt-BR" b="1"/>
              <a:t>conexão emocional com as nossas fãs </a:t>
            </a:r>
            <a:r>
              <a:rPr lang="pt-BR"/>
              <a:t>e o </a:t>
            </a:r>
            <a:r>
              <a:rPr lang="pt-BR" b="1"/>
              <a:t>poder do nosso diferencial sensorial</a:t>
            </a:r>
            <a:r>
              <a:rPr lang="pt-BR"/>
              <a:t>.</a:t>
            </a:r>
          </a:p>
          <a:p>
            <a:endParaRPr lang="pt-BR"/>
          </a:p>
          <a:p>
            <a:r>
              <a:rPr lang="pt-BR"/>
              <a:t>As nossas consumidoras crescem — e com isso mudam seus interesses, seus hábitos de autocuidado e também suas preferências de sabor. Elas começam a buscar produtos com benefícios funcionais, maior performance e novas experiências. </a:t>
            </a:r>
          </a:p>
          <a:p>
            <a:endParaRPr lang="pt-BR"/>
          </a:p>
          <a:p>
            <a:r>
              <a:rPr lang="pt-BR"/>
              <a:t>Por isso, apresentamos com orgulho a nova fase de </a:t>
            </a:r>
            <a:r>
              <a:rPr lang="pt-BR" b="1"/>
              <a:t>CARMED ORAL CARE 12HRS,</a:t>
            </a:r>
            <a:r>
              <a:rPr lang="pt-BR"/>
              <a:t> com a chegada dos novos sabores mentolados: mais refrescância, mais personalidade e mais afinidade com as escolhas das nossas consumidoras. (aqui pensei em trazer os sabores, uma vez que não são óbvios).- O segmento de mentolados é o mais democrático, com foco em performance, refrescância e inovação.- Aqui está a nossa grande oportunidade de continuar inovando e reengajar as fãs da marca, agora com uma proposta mais madura, moderna e conectada às suas novas referências de beleza, moda e bem-estar.- Estamos falando diretamente com clientes antenados, que buscam produtos inteligentes, marcantes e com design diferenciado. É esse público que impulsiona tendências e valoriza novidades de marcas que já amam e confiam.</a:t>
            </a:r>
          </a:p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79DA5-AFA7-4043-8519-FCA35C1FE81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057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413A6-49D0-5B49-B02F-B5A905C7265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88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74701-957F-C92C-AEC6-54C0CF874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72085EA-625B-0808-44B0-E047CE75F5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BAB8A49-FC7C-6B28-BBA4-72B226954B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A1417B-F78E-D557-8B76-CC0D4B6740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413A6-49D0-5B49-B02F-B5A905C7265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3544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DAR MAIS ACESSO PARA AS FÃS DE CARMED TEREM A COLEÇÃO COMPLETA!</a:t>
            </a:r>
          </a:p>
          <a:p>
            <a:r>
              <a:rPr lang="pt-BR"/>
              <a:t>AUMENTAR O TICKET MÉDIO PARA O VAREJISTA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79DA5-AFA7-4043-8519-FCA35C1FE81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092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D17BC6-22A2-6707-C89A-EA2C1F7180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2480B61-D1C5-6E0B-440B-038B318E5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E9E33C3-7F79-43D5-7828-91E4E7DDD1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CRIAR UM ADESIVO SENSO DE URGÊNCIA – EDIÇÃO LIMITADA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7F89E70-0FB3-2F1D-248F-DD91AA6CCB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C413A6-49D0-5B49-B02F-B5A905C7265B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62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579F8-B0DD-E968-0155-B5596E9608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5A47B9B-9073-F74D-3A17-F7FD5C7E20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040B9A9-A7A8-F595-2E9A-D63A6FAE8D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1BC6D3B-C850-F46D-AFB7-E04A29CDFA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79DA5-AFA7-4043-8519-FCA35C1FE81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6397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BC49D-DC59-76C6-99A5-1BD7FE3D5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E4EDFF-639F-2A62-3D91-AB4ACE8307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73F2B3E-F169-A1C6-0232-4EAE31D8F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042-C588-4B10-9A3D-FE68C3CCB753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1B5C2C-4171-D4C9-6CEE-5A69F9CC5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D9ABFEC-64CB-3C7C-36BA-AAC11FBAF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9D54-BD60-4326-AE62-9721E4B4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039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1D39DE-2880-1CAC-0FEB-39C6AA033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15B73AE-2D29-3985-095F-8E54670811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A9839F-5FE6-D199-996D-3C26C03B6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042-C588-4B10-9A3D-FE68C3CCB753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DAA7B2-1FDA-F42B-8D4B-474FF5B96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35B3EC4-37FD-9643-4F54-9071BB34E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9D54-BD60-4326-AE62-9721E4B4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0972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30176A2-C36D-2662-5900-E287992947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EA62FA-4E7C-4918-F2B5-B7D32F12BA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712BAB-BF63-C9C9-B2E9-9C3B12EA0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042-C588-4B10-9A3D-FE68C3CCB753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DAD3B12-011E-2A7C-308E-6D04EA4B2C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DD5CD9C-BF95-BE02-DF4A-70A72B91A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9D54-BD60-4326-AE62-9721E4B4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7405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9368BD-1C4D-CB6F-5294-19C529BA2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CB5C02A-F062-15AB-E552-EB2BE3042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8EB15BE-5986-4373-9EBB-B33DB17D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3CE0-08FC-4837-9065-8550807CE3C8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BD820FA-752D-BA9E-34D0-B49A8F39D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A7F0E48-C61D-6191-983E-A6ECB8E6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6027-0F16-4E84-A211-0AFF2070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4459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84A37C-9BF7-254F-F1FC-2D23700F6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91A8DEF-62D1-A328-5EB3-2500FEC77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FA92D00-717D-0F53-02C7-072A2A18F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3CE0-08FC-4837-9065-8550807CE3C8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6121438-8752-7E6C-0626-1E672B405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C51B55F-FF3E-F4A8-62BA-FC7ABB06E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6027-0F16-4E84-A211-0AFF2070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8711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DDE228-9E66-20AF-EA87-A20CE4A42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812D9F1-D9FD-9B51-7DD4-13E03D460D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D99DDEF-09AA-7E0D-3389-A4C48EA2A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3CE0-08FC-4837-9065-8550807CE3C8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5D2FC41-0AF5-9A9D-A2C6-39151DA20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9A0190-1F37-3181-E960-B61B8FBF0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6027-0F16-4E84-A211-0AFF2070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3467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FC2BA4-C64B-2995-D0CF-832FCBCF9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66A55AB-3A34-7E41-796E-0D93B6B32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6DD7E04-0556-D6BE-EA68-07C2122B4E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D0E734-3712-FFEB-BBB5-5C5DB8D8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3CE0-08FC-4837-9065-8550807CE3C8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EC2B3C0-20E4-3457-D42E-BDFF5EF8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F9D834F-B7E7-E01E-F1F7-237FA21CF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6027-0F16-4E84-A211-0AFF2070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9836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0C353-2C39-84ED-2F90-361F48D9E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1C8B65-D0F5-97E2-7B11-5C8AF5C89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392A7D1-C136-944A-FDF5-33847D806C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723587E-0EA2-8776-9E30-1B238CEAAC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5AC88C7-4EBA-EA48-4755-F96FF5906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0FD1546-4256-4EB0-54C0-5CC4615C7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3CE0-08FC-4837-9065-8550807CE3C8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9478CDB-75D9-CDF9-3471-DEC1383E1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E83D7A45-16C2-172A-2AE5-B6745D67B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6027-0F16-4E84-A211-0AFF2070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577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7D5F88-8409-E220-0385-E0B6B5C3C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EE1955F-159C-C215-8509-A5B01FEC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3CE0-08FC-4837-9065-8550807CE3C8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D04CD38-EFBE-7689-6AB2-211417058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49535C6F-7B12-069D-89A8-A3661E11A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6027-0F16-4E84-A211-0AFF2070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909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874CD62-9BC9-3DD3-DC2E-D1B241EF2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3CE0-08FC-4837-9065-8550807CE3C8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B255FE06-E80A-CBE4-EB56-4E91C6AF5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72B0E34-A5DA-1ED6-188F-7DB26F39D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6027-0F16-4E84-A211-0AFF2070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1028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1DB6C-8243-E054-0DF8-07C1C012C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A4AEEA-E561-7F9F-ACE6-D31CCF163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35DA92F-33D1-10CB-4C9F-8A3BE0EC37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D25FCC2-5208-6BC6-05FC-2BB636663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3CE0-08FC-4837-9065-8550807CE3C8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9375930-1E3B-4DCB-7174-4D1FA0CE1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641F37D-F934-04DB-7FBD-3B778C51E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6027-0F16-4E84-A211-0AFF2070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362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933C69-5B1A-EEB7-1E0F-7FC110ED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5FCDF8-8CED-AEF8-2E04-D687E7DB6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EAD47B7-2652-2A29-2C02-BA030B5D6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042-C588-4B10-9A3D-FE68C3CCB753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9D9FF9-48A8-4185-A1AA-A5143AAFD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3FB958-6EA5-F38F-8AA6-FCDDD748D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9D54-BD60-4326-AE62-9721E4B4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2428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0DF62A-D958-261E-E701-DEEEB035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4963D45D-8A6C-8E62-C5EC-5BDE7AFE08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609E44C-2645-A838-58B5-5784FF6F4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D2CA1BF-58A5-B12C-B564-C761C5D7A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3CE0-08FC-4837-9065-8550807CE3C8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28B4D6F-1F95-BDF2-73E2-3E901768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286AF73-F149-400B-90E8-76A559BBD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6027-0F16-4E84-A211-0AFF2070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129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4DAD99-570D-4D2C-1921-E37CEB906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908C5D5-8988-791A-C7F8-3D002A982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450093A-879B-01CC-92A0-FD4488D7B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3CE0-08FC-4837-9065-8550807CE3C8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148545F-5648-2508-05E9-094FA0FCD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9C95A2-A15F-472C-555D-718962312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6027-0F16-4E84-A211-0AFF2070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98183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FC6E19A-C128-40C4-6405-43835FC813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946D10E-14BB-00A9-926F-642E88C73A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4B5A3C3-1E62-1B96-F89C-114E425F2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03CE0-08FC-4837-9065-8550807CE3C8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D493186-8DC7-ADA7-9B57-417F74179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6115C2-B82F-F4EB-4EA5-22E69AC8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F6027-0F16-4E84-A211-0AFF2070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92121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Interface gráfica do usuário&#10;&#10;O conteúdo gerado por IA pode estar incorreto.">
            <a:extLst>
              <a:ext uri="{FF2B5EF4-FFF2-40B4-BE49-F238E27FC236}">
                <a16:creationId xmlns:a16="http://schemas.microsoft.com/office/drawing/2014/main" id="{E2A7A0BA-B050-3EF7-97AC-9F7247E52F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665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Retângulo&#10;&#10;O conteúdo gerado por IA pode estar incorreto.">
            <a:extLst>
              <a:ext uri="{FF2B5EF4-FFF2-40B4-BE49-F238E27FC236}">
                <a16:creationId xmlns:a16="http://schemas.microsoft.com/office/drawing/2014/main" id="{A70D6760-318B-3ADC-1E88-6D0ADF514C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5138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Retângulo&#10;&#10;O conteúdo gerado por IA pode estar incorreto.">
            <a:extLst>
              <a:ext uri="{FF2B5EF4-FFF2-40B4-BE49-F238E27FC236}">
                <a16:creationId xmlns:a16="http://schemas.microsoft.com/office/drawing/2014/main" id="{56EA3311-15E7-A57B-6C98-08E98E531C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88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Forma, Retângulo&#10;&#10;O conteúdo gerado por IA pode estar incorreto.">
            <a:extLst>
              <a:ext uri="{FF2B5EF4-FFF2-40B4-BE49-F238E27FC236}">
                <a16:creationId xmlns:a16="http://schemas.microsoft.com/office/drawing/2014/main" id="{F454843B-72A0-071C-2611-E9A8AEECC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8314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Forma&#10;&#10;O conteúdo gerado por IA pode estar incorreto.">
            <a:extLst>
              <a:ext uri="{FF2B5EF4-FFF2-40B4-BE49-F238E27FC236}">
                <a16:creationId xmlns:a16="http://schemas.microsoft.com/office/drawing/2014/main" id="{3018E24D-AD2C-78A1-313B-0159DA2C54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726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Texto&#10;&#10;O conteúdo gerado por IA pode estar incorreto.">
            <a:extLst>
              <a:ext uri="{FF2B5EF4-FFF2-40B4-BE49-F238E27FC236}">
                <a16:creationId xmlns:a16="http://schemas.microsoft.com/office/drawing/2014/main" id="{EF7A8812-429F-AA80-1ED9-9361C5092C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6837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Gráfico&#10;&#10;O conteúdo gerado por IA pode estar incorreto.">
            <a:extLst>
              <a:ext uri="{FF2B5EF4-FFF2-40B4-BE49-F238E27FC236}">
                <a16:creationId xmlns:a16="http://schemas.microsoft.com/office/drawing/2014/main" id="{21288624-DE4B-E915-EB62-B1A81B5266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09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C6C578-4120-4299-CCE5-591708E2DC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A7207F-C794-C6E9-1A18-9275E64D88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8AA0F0F-9470-A001-0CB8-64CA8AFB8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042-C588-4B10-9A3D-FE68C3CCB753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B58FDB7-FC24-1C13-2CAB-C3D28EF2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0DECD5-CDB4-C18F-FE13-2A2C498C4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9D54-BD60-4326-AE62-9721E4B4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45149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CC2B8C-4711-F2FB-6662-F6B00847B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488702-929D-B029-E8C3-AC7289F9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D8A6DC2-E3AB-4875-0659-59515AD99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0890E59-C4EF-F30D-F3F3-CD8E3D201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1CA-1A77-3B49-AFAC-8F712CD9FE42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20885E2-9541-F03E-8864-F4853E2E8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37A3FF-0268-5965-92AB-C9EDD1BA8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6025-CBCD-C14F-8CD6-B4A968584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74604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C6FD70-5028-4A63-45AB-D7BC5BD73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E2BAA73-F143-4032-694A-034CA266FB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1C22A9F-7DAB-E83F-8A7F-017C7208FB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C282207-2DDF-6FB0-61D3-4CFFEFE7D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1CA-1A77-3B49-AFAC-8F712CD9FE42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C20234A-0553-0AF2-1C29-B10CFDE8D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1A95FF6-A6E3-9C74-9B23-C38723583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6025-CBCD-C14F-8CD6-B4A968584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24174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153D83-89BD-BD88-C2C2-B56FF0837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FE1EE99-454A-F56C-D300-9A1F10E937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E62935-4FA1-F33E-241D-01FA6F882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1CA-1A77-3B49-AFAC-8F712CD9FE42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3F4246-E35E-E7FA-BECC-ECBA94DAA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6DFD59-3BFC-AAFA-3A5C-34AA775D0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6025-CBCD-C14F-8CD6-B4A968584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5976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5980B41-864F-FC25-43F1-A209A87833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65A0A1-0958-2B68-F8C9-1802D1AA9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33422F-3459-BD01-C040-097AE7D7A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6C1CA-1A77-3B49-AFAC-8F712CD9FE42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75EA5AD-A1EF-E606-D4C2-598A94C9C3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60CF04A-63C0-239B-F703-96978581F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46025-CBCD-C14F-8CD6-B4A968584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424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400BF-C330-6B33-80D7-64805F5D8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3BF0D4-54A3-7E9B-9174-387A30EDAF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82C80B-3A6D-CC4D-8AF6-31D134FAC8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992EA43-07C2-89EB-F35F-020D6B9C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042-C588-4B10-9A3D-FE68C3CCB753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FEFCEB7-E01E-499F-A00F-85F9BBF31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F27C773-A950-C181-D352-52B9A4AEF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9D54-BD60-4326-AE62-9721E4B4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3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E0D017-2CAF-9179-BE9B-4DB675102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87B4E22-9E43-31FF-5391-F1CEEE5333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5750431-E405-05AF-7FF0-DB8F05E819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4AEC08E-0830-0A48-BCBB-D71E655C9C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6E82D87-FDB2-15E9-2326-ABD9309EE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F24FF930-D103-1467-4C69-3D2969C3C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042-C588-4B10-9A3D-FE68C3CCB753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3032112-704B-B26B-6205-6773D422A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C42996C-1A9E-1865-6E6B-218A8EBB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9D54-BD60-4326-AE62-9721E4B4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3223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79A2F0-3F14-FEF9-696C-F6526ABA3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391102E3-D545-0875-1143-4F162C13C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042-C588-4B10-9A3D-FE68C3CCB753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2A3E23D-2236-C022-FA1B-11FE74773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DA875D23-9499-9CD4-2A1B-A9CC0933C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9D54-BD60-4326-AE62-9721E4B4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526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8E5D91-C86A-5CFA-5A0D-06612B789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042-C588-4B10-9A3D-FE68C3CCB753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0623098-5BEB-0A5D-1357-E3C75DD07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3624F9-2FA1-1BFA-63C8-86C186F4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9D54-BD60-4326-AE62-9721E4B4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159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1AF8BB-F1A2-27D8-70A5-533D3E7AF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B68270A-6C07-8A5D-49AD-DBEA53674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F32C38FA-52DF-D6CD-D353-DF5393605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6D0AEA-0E2D-800B-2EBA-5A38B98D1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042-C588-4B10-9A3D-FE68C3CCB753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FE3163-FBD2-F6D7-D462-5B7463D6F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9460B32-73B3-B75E-7A84-6BE24035A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9D54-BD60-4326-AE62-9721E4B4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555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BD703-B512-3C19-BED8-3BDF3751B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C7DE223-BB5D-59DD-4708-0AEEC9A13E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E54E78B-7206-4D25-B5B1-233447BFB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D91B6E4-A589-8D37-CEC3-F58BC480E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3042-C588-4B10-9A3D-FE68C3CCB753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E425D21-D810-51F7-24D1-DB0FE52F1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71A524C-E895-5016-93DE-AE147E6CE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09D54-BD60-4326-AE62-9721E4B4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702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6F8A2C-E7B5-1BC2-571B-CAFE50695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9976963-D1CF-804F-F46F-63DBA8E83E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FF4B97-7DB8-BD79-B536-C5F359C93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6E3042-C588-4B10-9A3D-FE68C3CCB753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01A830-6910-E465-4106-8EDE94D1A1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560E086-A9AB-66FD-2313-373A46BBD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809D54-BD60-4326-AE62-9721E4B4DA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54083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5665564-9E51-AFA8-C1AA-F266EB56F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231891C-93EF-0D42-15FA-686E8FF84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16B0343-20E5-DF91-38F6-1AECFCBF6B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3E03CE0-08FC-4837-9065-8550807CE3C8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6890AB0-AFEB-2315-1379-060BACD6D8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543BB7-8BA4-95DB-5DD0-28749889BD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4F6027-0F16-4E84-A211-0AFF207093E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100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37887BE-332F-3855-2A19-EE34907FE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CEF329B-BCB1-D000-7A3F-8E64403EF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9800037-29F6-0CC9-F0D7-EE798848C6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A6C1CA-1A77-3B49-AFAC-8F712CD9FE42}" type="datetimeFigureOut">
              <a:rPr lang="pt-BR" smtClean="0"/>
              <a:t>04/07/2025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240A87E-00CB-C028-5657-D92E58F3A8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43A0F0-F050-0259-B929-1D75928470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646025-CBCD-C14F-8CD6-B4A96858490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356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image" Target="../media/image15.png"/><Relationship Id="rId21" Type="http://schemas.openxmlformats.org/officeDocument/2006/relationships/image" Target="../media/image33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19" Type="http://schemas.openxmlformats.org/officeDocument/2006/relationships/image" Target="../media/image31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5" Type="http://schemas.openxmlformats.org/officeDocument/2006/relationships/image" Target="../media/image17.png"/><Relationship Id="rId10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33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DB7956-B0C9-1B26-703D-82ECA74886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767A500C-E3BC-43B9-2B10-F540290A4C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42906" y="94641"/>
            <a:ext cx="17877809" cy="7151123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08330FFD-8BBF-CD26-05B0-5C304C05AC33}"/>
              </a:ext>
            </a:extLst>
          </p:cNvPr>
          <p:cNvSpPr>
            <a:spLocks/>
          </p:cNvSpPr>
          <p:nvPr/>
        </p:nvSpPr>
        <p:spPr>
          <a:xfrm>
            <a:off x="2149945" y="1913425"/>
            <a:ext cx="7892109" cy="2999002"/>
          </a:xfrm>
          <a:custGeom>
            <a:avLst/>
            <a:gdLst/>
            <a:ahLst/>
            <a:cxnLst/>
            <a:rect l="l" t="t" r="r" b="b"/>
            <a:pathLst>
              <a:path w="13383676" h="5085797">
                <a:moveTo>
                  <a:pt x="0" y="0"/>
                </a:moveTo>
                <a:lnTo>
                  <a:pt x="13383676" y="0"/>
                </a:lnTo>
                <a:lnTo>
                  <a:pt x="13383676" y="5085796"/>
                </a:lnTo>
                <a:lnTo>
                  <a:pt x="0" y="50857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206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44727325-3A11-E5A8-F7E0-8999B9559721}"/>
              </a:ext>
            </a:extLst>
          </p:cNvPr>
          <p:cNvGrpSpPr/>
          <p:nvPr/>
        </p:nvGrpSpPr>
        <p:grpSpPr>
          <a:xfrm>
            <a:off x="0" y="-34289"/>
            <a:ext cx="12222188" cy="334189"/>
            <a:chOff x="0" y="1"/>
            <a:chExt cx="12222188" cy="334189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5F989317-94F1-CDA3-757E-16C9EE29B4CC}"/>
                </a:ext>
              </a:extLst>
            </p:cNvPr>
            <p:cNvSpPr/>
            <p:nvPr/>
          </p:nvSpPr>
          <p:spPr>
            <a:xfrm>
              <a:off x="0" y="1"/>
              <a:ext cx="12222188" cy="3341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54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61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7" name="Imagem 6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A39F3830-BFB8-D207-6747-8DB80E261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0939" y="62629"/>
              <a:ext cx="570122" cy="220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232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01A34-54C6-A8D6-3C5A-129E4A2FBF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>
            <a:extLst>
              <a:ext uri="{FF2B5EF4-FFF2-40B4-BE49-F238E27FC236}">
                <a16:creationId xmlns:a16="http://schemas.microsoft.com/office/drawing/2014/main" id="{1E654EFC-8FEE-6ADD-E8FA-CCA5FCC99A3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" y="61213"/>
            <a:ext cx="12191998" cy="6813255"/>
          </a:xfrm>
          <a:prstGeom prst="rect">
            <a:avLst/>
          </a:prstGeom>
        </p:spPr>
      </p:pic>
      <p:grpSp>
        <p:nvGrpSpPr>
          <p:cNvPr id="2" name="Group 8">
            <a:extLst>
              <a:ext uri="{FF2B5EF4-FFF2-40B4-BE49-F238E27FC236}">
                <a16:creationId xmlns:a16="http://schemas.microsoft.com/office/drawing/2014/main" id="{1029AC23-3BC9-BA13-2D06-09F45D967371}"/>
              </a:ext>
            </a:extLst>
          </p:cNvPr>
          <p:cNvGrpSpPr/>
          <p:nvPr/>
        </p:nvGrpSpPr>
        <p:grpSpPr>
          <a:xfrm>
            <a:off x="-1" y="-93821"/>
            <a:ext cx="12192001" cy="439831"/>
            <a:chOff x="0" y="-192881"/>
            <a:chExt cx="24384000" cy="879660"/>
          </a:xfrm>
        </p:grpSpPr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36B5C9A3-F736-9E0B-17A1-837CB2A167D5}"/>
                </a:ext>
              </a:extLst>
            </p:cNvPr>
            <p:cNvGrpSpPr/>
            <p:nvPr/>
          </p:nvGrpSpPr>
          <p:grpSpPr>
            <a:xfrm>
              <a:off x="0" y="-192881"/>
              <a:ext cx="24384000" cy="879660"/>
              <a:chOff x="0" y="-38100"/>
              <a:chExt cx="4816593" cy="173760"/>
            </a:xfrm>
          </p:grpSpPr>
          <p:sp>
            <p:nvSpPr>
              <p:cNvPr id="10" name="Freeform 10">
                <a:extLst>
                  <a:ext uri="{FF2B5EF4-FFF2-40B4-BE49-F238E27FC236}">
                    <a16:creationId xmlns:a16="http://schemas.microsoft.com/office/drawing/2014/main" id="{23B50C89-71C8-E6F8-F8C2-CB516B599C97}"/>
                  </a:ext>
                </a:extLst>
              </p:cNvPr>
              <p:cNvSpPr/>
              <p:nvPr/>
            </p:nvSpPr>
            <p:spPr>
              <a:xfrm>
                <a:off x="0" y="0"/>
                <a:ext cx="4816592" cy="135660"/>
              </a:xfrm>
              <a:custGeom>
                <a:avLst/>
                <a:gdLst/>
                <a:ahLst/>
                <a:cxnLst/>
                <a:rect l="l" t="t" r="r" b="b"/>
                <a:pathLst>
                  <a:path w="4816592" h="135660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135660"/>
                    </a:lnTo>
                    <a:lnTo>
                      <a:pt x="0" y="135660"/>
                    </a:lnTo>
                    <a:close/>
                  </a:path>
                </a:pathLst>
              </a:custGeom>
              <a:solidFill>
                <a:srgbClr val="FFC600"/>
              </a:solidFill>
            </p:spPr>
            <p:txBody>
              <a:bodyPr/>
              <a:lstStyle/>
              <a:p>
                <a:pPr marL="0" marR="0" lvl="0" indent="0" algn="l" defTabSz="60963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t-BR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8" name="TextBox 11">
                <a:extLst>
                  <a:ext uri="{FF2B5EF4-FFF2-40B4-BE49-F238E27FC236}">
                    <a16:creationId xmlns:a16="http://schemas.microsoft.com/office/drawing/2014/main" id="{5B906F97-BE8A-5A78-E840-503477F6955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4816593" cy="173760"/>
              </a:xfrm>
              <a:prstGeom prst="rect">
                <a:avLst/>
              </a:prstGeom>
            </p:spPr>
            <p:txBody>
              <a:bodyPr lIns="33867" tIns="33867" rIns="33867" bIns="33867" rtlCol="0" anchor="ctr"/>
              <a:lstStyle/>
              <a:p>
                <a:pPr marL="0" marR="0" lvl="0" indent="0" algn="ctr" defTabSz="609630" rtl="0" eaLnBrk="1" fontAlgn="auto" latinLnBrk="0" hangingPunct="1">
                  <a:lnSpc>
                    <a:spcPts val="196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A7BA2564-4331-FC46-7573-E5A4C6F5F738}"/>
                </a:ext>
              </a:extLst>
            </p:cNvPr>
            <p:cNvSpPr/>
            <p:nvPr/>
          </p:nvSpPr>
          <p:spPr>
            <a:xfrm>
              <a:off x="11443345" y="66387"/>
              <a:ext cx="1497309" cy="554004"/>
            </a:xfrm>
            <a:custGeom>
              <a:avLst/>
              <a:gdLst/>
              <a:ahLst/>
              <a:cxnLst/>
              <a:rect l="l" t="t" r="r" b="b"/>
              <a:pathLst>
                <a:path w="1497309" h="554004">
                  <a:moveTo>
                    <a:pt x="0" y="0"/>
                  </a:moveTo>
                  <a:lnTo>
                    <a:pt x="1497310" y="0"/>
                  </a:lnTo>
                  <a:lnTo>
                    <a:pt x="1497310" y="554005"/>
                  </a:lnTo>
                  <a:lnTo>
                    <a:pt x="0" y="5540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870230D8-712D-2FBE-BC9B-2C29FF059F2C}"/>
              </a:ext>
            </a:extLst>
          </p:cNvPr>
          <p:cNvSpPr txBox="1"/>
          <p:nvPr/>
        </p:nvSpPr>
        <p:spPr>
          <a:xfrm>
            <a:off x="125754" y="1193240"/>
            <a:ext cx="4463992" cy="255454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MERCADO PASTAS &amp; ENXAGUANTES BUCAIS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ontserrat Black"/>
              <a:ea typeface="+mn-ea"/>
              <a:cs typeface="+mn-cs"/>
            </a:endParaRPr>
          </a:p>
        </p:txBody>
      </p: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2D7C993-1304-BC09-977E-F417951755A0}"/>
              </a:ext>
            </a:extLst>
          </p:cNvPr>
          <p:cNvGrpSpPr/>
          <p:nvPr/>
        </p:nvGrpSpPr>
        <p:grpSpPr>
          <a:xfrm>
            <a:off x="1837580" y="3124200"/>
            <a:ext cx="3071999" cy="3096581"/>
            <a:chOff x="2107657" y="2024487"/>
            <a:chExt cx="4301030" cy="4301031"/>
          </a:xfrm>
        </p:grpSpPr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FD67FA04-5D6F-B15E-8D65-1526EB841C34}"/>
                </a:ext>
              </a:extLst>
            </p:cNvPr>
            <p:cNvSpPr/>
            <p:nvPr/>
          </p:nvSpPr>
          <p:spPr>
            <a:xfrm>
              <a:off x="2107657" y="2024487"/>
              <a:ext cx="4301030" cy="430103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rgbClr val="FC0377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grpSp>
          <p:nvGrpSpPr>
            <p:cNvPr id="5" name="Agrupar 4">
              <a:extLst>
                <a:ext uri="{FF2B5EF4-FFF2-40B4-BE49-F238E27FC236}">
                  <a16:creationId xmlns:a16="http://schemas.microsoft.com/office/drawing/2014/main" id="{55FA638F-1A4A-1109-97B3-B3AD543165F6}"/>
                </a:ext>
              </a:extLst>
            </p:cNvPr>
            <p:cNvGrpSpPr/>
            <p:nvPr/>
          </p:nvGrpSpPr>
          <p:grpSpPr>
            <a:xfrm>
              <a:off x="2673012" y="3086919"/>
              <a:ext cx="3177169" cy="2227844"/>
              <a:chOff x="2674359" y="2973886"/>
              <a:chExt cx="3177169" cy="2227844"/>
            </a:xfrm>
          </p:grpSpPr>
          <p:sp>
            <p:nvSpPr>
              <p:cNvPr id="3" name="CaixaDeTexto 2">
                <a:extLst>
                  <a:ext uri="{FF2B5EF4-FFF2-40B4-BE49-F238E27FC236}">
                    <a16:creationId xmlns:a16="http://schemas.microsoft.com/office/drawing/2014/main" id="{3E9A779C-7F52-B41B-99EF-1FDBBFD6199E}"/>
                  </a:ext>
                </a:extLst>
              </p:cNvPr>
              <p:cNvSpPr txBox="1"/>
              <p:nvPr/>
            </p:nvSpPr>
            <p:spPr>
              <a:xfrm>
                <a:off x="2674359" y="3449022"/>
                <a:ext cx="3177169" cy="1752708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4800" b="0" i="0" u="none" strike="noStrike" kern="1200" cap="none" spc="0" normalizeH="0" baseline="0" noProof="0">
                    <a:ln>
                      <a:noFill/>
                    </a:ln>
                    <a:solidFill>
                      <a:srgbClr val="FC0377"/>
                    </a:solidFill>
                    <a:effectLst/>
                    <a:uLnTx/>
                    <a:uFillTx/>
                    <a:latin typeface="Montserrat Black"/>
                    <a:ea typeface="+mn-ea"/>
                    <a:cs typeface="+mn-cs"/>
                  </a:rPr>
                  <a:t>R$6.2</a:t>
                </a:r>
                <a:endParaRPr kumimoji="0" lang="pt-BR" sz="1100" b="0" i="0" u="none" strike="noStrike" kern="1200" cap="none" spc="0" normalizeH="0" baseline="0" noProof="0">
                  <a:ln>
                    <a:noFill/>
                  </a:ln>
                  <a:solidFill>
                    <a:srgbClr val="FC0377"/>
                  </a:solidFill>
                  <a:effectLst/>
                  <a:uLnTx/>
                  <a:uFillTx/>
                  <a:latin typeface="Montserrat Black"/>
                  <a:ea typeface="+mn-ea"/>
                  <a:cs typeface="+mn-cs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2800" b="0" i="0" u="none" strike="noStrike" kern="1200" cap="none" spc="0" normalizeH="0" baseline="0" noProof="0">
                    <a:ln>
                      <a:noFill/>
                    </a:ln>
                    <a:solidFill>
                      <a:srgbClr val="FC0377"/>
                    </a:solidFill>
                    <a:effectLst/>
                    <a:uLnTx/>
                    <a:uFillTx/>
                    <a:latin typeface="Montserrat Light"/>
                    <a:ea typeface="+mn-ea"/>
                    <a:cs typeface="+mn-cs"/>
                  </a:rPr>
                  <a:t>BILHÕES</a:t>
                </a:r>
              </a:p>
            </p:txBody>
          </p:sp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203CD8F2-DE24-BAC8-22AF-E4491096B0C9}"/>
                  </a:ext>
                </a:extLst>
              </p:cNvPr>
              <p:cNvSpPr txBox="1"/>
              <p:nvPr/>
            </p:nvSpPr>
            <p:spPr>
              <a:xfrm>
                <a:off x="2837281" y="2973886"/>
                <a:ext cx="2841787" cy="42749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anchor="t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400" b="1" i="0" u="none" strike="noStrike" kern="1200" cap="none" spc="0" normalizeH="0" baseline="0" noProof="0">
                    <a:ln>
                      <a:noFill/>
                    </a:ln>
                    <a:solidFill>
                      <a:srgbClr val="FC0377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MERCADO TOTAL</a:t>
                </a:r>
                <a:endParaRPr kumimoji="0" lang="pt-BR" sz="1400" b="1" i="0" u="none" strike="noStrike" kern="1200" cap="none" spc="0" normalizeH="0" baseline="0" noProof="0">
                  <a:ln>
                    <a:noFill/>
                  </a:ln>
                  <a:solidFill>
                    <a:srgbClr val="FC0377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" name="CaixaDeTexto 7">
            <a:extLst>
              <a:ext uri="{FF2B5EF4-FFF2-40B4-BE49-F238E27FC236}">
                <a16:creationId xmlns:a16="http://schemas.microsoft.com/office/drawing/2014/main" id="{71B9AA89-0A91-6409-B217-66019E9D5DEB}"/>
              </a:ext>
            </a:extLst>
          </p:cNvPr>
          <p:cNvSpPr txBox="1"/>
          <p:nvPr/>
        </p:nvSpPr>
        <p:spPr>
          <a:xfrm>
            <a:off x="6917041" y="5302106"/>
            <a:ext cx="4652659" cy="113877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98% </a:t>
            </a: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de presença</a:t>
            </a:r>
            <a:r>
              <a:rPr kumimoji="0" lang="pt-BR" sz="3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nos lares brasileiros</a:t>
            </a:r>
            <a:endParaRPr kumimoji="0" lang="pt-BR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026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48617A7-379C-71AF-DE73-9853AF28DDF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1060" cy="686872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AFF79B8E-0FC2-61AC-845A-F981E321D7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30" y="122429"/>
            <a:ext cx="13065085" cy="56692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490FA8D9-E3B3-5A44-1712-148FBA6F676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30" y="-10295"/>
            <a:ext cx="12220590" cy="432812"/>
          </a:xfrm>
          <a:prstGeom prst="rect">
            <a:avLst/>
          </a:prstGeom>
        </p:spPr>
      </p:pic>
      <p:pic>
        <p:nvPicPr>
          <p:cNvPr id="7" name="Imagem 6" descr="Uma imagem contendo placar, tela, monitor, mesa&#10;&#10;O conteúdo gerado por IA pode estar incorreto.">
            <a:extLst>
              <a:ext uri="{FF2B5EF4-FFF2-40B4-BE49-F238E27FC236}">
                <a16:creationId xmlns:a16="http://schemas.microsoft.com/office/drawing/2014/main" id="{FE544310-DACD-9993-E347-5A35BCB8ADD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79" y="706066"/>
            <a:ext cx="3584409" cy="2939215"/>
          </a:xfrm>
          <a:prstGeom prst="rect">
            <a:avLst/>
          </a:prstGeom>
        </p:spPr>
      </p:pic>
      <p:pic>
        <p:nvPicPr>
          <p:cNvPr id="17" name="Imagem 16" descr="Ícone&#10;&#10;O conteúdo gerado por IA pode estar incorreto.">
            <a:extLst>
              <a:ext uri="{FF2B5EF4-FFF2-40B4-BE49-F238E27FC236}">
                <a16:creationId xmlns:a16="http://schemas.microsoft.com/office/drawing/2014/main" id="{64188C6F-F84F-D858-6800-B506BB6F057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79" y="5680776"/>
            <a:ext cx="772798" cy="764914"/>
          </a:xfrm>
          <a:prstGeom prst="rect">
            <a:avLst/>
          </a:prstGeom>
        </p:spPr>
      </p:pic>
      <p:pic>
        <p:nvPicPr>
          <p:cNvPr id="19" name="Imagem 18" descr="Ícone&#10;&#10;O conteúdo gerado por IA pode estar incorreto.">
            <a:extLst>
              <a:ext uri="{FF2B5EF4-FFF2-40B4-BE49-F238E27FC236}">
                <a16:creationId xmlns:a16="http://schemas.microsoft.com/office/drawing/2014/main" id="{FF7C363D-7F2A-24CD-618C-E5DA567E071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47" y="601121"/>
            <a:ext cx="788569" cy="917608"/>
          </a:xfrm>
          <a:prstGeom prst="rect">
            <a:avLst/>
          </a:prstGeom>
        </p:spPr>
      </p:pic>
      <p:pic>
        <p:nvPicPr>
          <p:cNvPr id="23" name="Imagem 22" descr="Logotipo&#10;&#10;O conteúdo gerado por IA pode estar incorreto.">
            <a:extLst>
              <a:ext uri="{FF2B5EF4-FFF2-40B4-BE49-F238E27FC236}">
                <a16:creationId xmlns:a16="http://schemas.microsoft.com/office/drawing/2014/main" id="{3885205E-1FFD-13B9-592E-133259B2136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534" y="938706"/>
            <a:ext cx="612608" cy="580023"/>
          </a:xfrm>
          <a:prstGeom prst="rect">
            <a:avLst/>
          </a:prstGeom>
        </p:spPr>
      </p:pic>
      <p:pic>
        <p:nvPicPr>
          <p:cNvPr id="25" name="Imagem 24" descr="Logotipo&#10;&#10;O conteúdo gerado por IA pode estar incorreto.">
            <a:extLst>
              <a:ext uri="{FF2B5EF4-FFF2-40B4-BE49-F238E27FC236}">
                <a16:creationId xmlns:a16="http://schemas.microsoft.com/office/drawing/2014/main" id="{E73AC0CD-E39F-AA28-CF95-04A648DE538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0157" y="2879837"/>
            <a:ext cx="1153527" cy="1173078"/>
          </a:xfrm>
          <a:prstGeom prst="rect">
            <a:avLst/>
          </a:prstGeom>
        </p:spPr>
      </p:pic>
      <p:pic>
        <p:nvPicPr>
          <p:cNvPr id="32" name="Imagem 31" descr="Uma imagem contendo vidro, caneca, comida, copo&#10;&#10;O conteúdo gerado por IA pode estar incorreto.">
            <a:extLst>
              <a:ext uri="{FF2B5EF4-FFF2-40B4-BE49-F238E27FC236}">
                <a16:creationId xmlns:a16="http://schemas.microsoft.com/office/drawing/2014/main" id="{C8B34DE8-59E6-CC84-875C-B57EA65C44E8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4047" y="4450975"/>
            <a:ext cx="3225969" cy="3134731"/>
          </a:xfrm>
          <a:prstGeom prst="rect">
            <a:avLst/>
          </a:prstGeom>
        </p:spPr>
      </p:pic>
      <p:pic>
        <p:nvPicPr>
          <p:cNvPr id="30" name="Imagem 29" descr="Copo de plástico&#10;&#10;O conteúdo gerado por IA pode estar incorreto.">
            <a:extLst>
              <a:ext uri="{FF2B5EF4-FFF2-40B4-BE49-F238E27FC236}">
                <a16:creationId xmlns:a16="http://schemas.microsoft.com/office/drawing/2014/main" id="{F418B8A1-89E3-482D-3DE0-97286ADD154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2020" y="4249284"/>
            <a:ext cx="5308654" cy="3250195"/>
          </a:xfrm>
          <a:prstGeom prst="rect">
            <a:avLst/>
          </a:prstGeom>
        </p:spPr>
      </p:pic>
      <p:pic>
        <p:nvPicPr>
          <p:cNvPr id="28" name="Imagem 27" descr="Uma imagem contendo xícara, caneca, copo, xícara de café&#10;&#10;O conteúdo gerado por IA pode estar incorreto.">
            <a:extLst>
              <a:ext uri="{FF2B5EF4-FFF2-40B4-BE49-F238E27FC236}">
                <a16:creationId xmlns:a16="http://schemas.microsoft.com/office/drawing/2014/main" id="{5B0D0ACE-053C-80B2-B4C7-AB3675442ED2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7877" y="4090770"/>
            <a:ext cx="3988470" cy="3253435"/>
          </a:xfrm>
          <a:prstGeom prst="rect">
            <a:avLst/>
          </a:prstGeom>
        </p:spPr>
      </p:pic>
      <p:pic>
        <p:nvPicPr>
          <p:cNvPr id="34" name="Imagem 33" descr="Produtos de higiene pessoal em cima&#10;&#10;O conteúdo gerado por IA pode estar incorreto.">
            <a:extLst>
              <a:ext uri="{FF2B5EF4-FFF2-40B4-BE49-F238E27FC236}">
                <a16:creationId xmlns:a16="http://schemas.microsoft.com/office/drawing/2014/main" id="{5684E4D0-A495-EA1F-2E5C-6FBD03C050A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655" y="2748669"/>
            <a:ext cx="2886364" cy="4040909"/>
          </a:xfrm>
          <a:prstGeom prst="rect">
            <a:avLst/>
          </a:prstGeom>
        </p:spPr>
      </p:pic>
      <p:pic>
        <p:nvPicPr>
          <p:cNvPr id="36" name="Imagem 35" descr="Produtos de higiene pessoal em cima&#10;&#10;O conteúdo gerado por IA pode estar incorreto.">
            <a:extLst>
              <a:ext uri="{FF2B5EF4-FFF2-40B4-BE49-F238E27FC236}">
                <a16:creationId xmlns:a16="http://schemas.microsoft.com/office/drawing/2014/main" id="{21C46016-BEC2-2574-8B0B-48C6A8E9378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4980" y="2166773"/>
            <a:ext cx="2886364" cy="4040909"/>
          </a:xfrm>
          <a:prstGeom prst="rect">
            <a:avLst/>
          </a:prstGeom>
        </p:spPr>
      </p:pic>
      <p:pic>
        <p:nvPicPr>
          <p:cNvPr id="38" name="Imagem 37" descr="Uma imagem contendo no interior, pequeno, mesa, computador&#10;&#10;O conteúdo gerado por IA pode estar incorreto.">
            <a:extLst>
              <a:ext uri="{FF2B5EF4-FFF2-40B4-BE49-F238E27FC236}">
                <a16:creationId xmlns:a16="http://schemas.microsoft.com/office/drawing/2014/main" id="{4ACD4973-16E1-4659-F84C-D45F25EEF29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10352" y="1122737"/>
            <a:ext cx="2886364" cy="4040909"/>
          </a:xfrm>
          <a:prstGeom prst="rect">
            <a:avLst/>
          </a:prstGeom>
        </p:spPr>
      </p:pic>
      <p:pic>
        <p:nvPicPr>
          <p:cNvPr id="40" name="Imagem 39" descr="Logotipo, nome da empresa&#10;&#10;O conteúdo gerado por IA pode estar incorreto.">
            <a:extLst>
              <a:ext uri="{FF2B5EF4-FFF2-40B4-BE49-F238E27FC236}">
                <a16:creationId xmlns:a16="http://schemas.microsoft.com/office/drawing/2014/main" id="{FDFAAC0B-2932-17A6-92D7-1AD635390EA0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199" y="4986404"/>
            <a:ext cx="1574800" cy="838200"/>
          </a:xfrm>
          <a:prstGeom prst="rect">
            <a:avLst/>
          </a:prstGeom>
        </p:spPr>
      </p:pic>
      <p:pic>
        <p:nvPicPr>
          <p:cNvPr id="42" name="Imagem 41" descr="Logotipo&#10;&#10;O conteúdo gerado por IA pode estar incorreto.">
            <a:extLst>
              <a:ext uri="{FF2B5EF4-FFF2-40B4-BE49-F238E27FC236}">
                <a16:creationId xmlns:a16="http://schemas.microsoft.com/office/drawing/2014/main" id="{684B56F7-19BB-3231-3AEC-FC5836FA92F0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8849" y="5904555"/>
            <a:ext cx="1244145" cy="699831"/>
          </a:xfrm>
          <a:prstGeom prst="rect">
            <a:avLst/>
          </a:prstGeom>
        </p:spPr>
      </p:pic>
      <p:pic>
        <p:nvPicPr>
          <p:cNvPr id="46" name="Imagem 45" descr="Desenho de boneco com olhos grandes&#10;&#10;O conteúdo gerado por IA pode estar incorreto.">
            <a:extLst>
              <a:ext uri="{FF2B5EF4-FFF2-40B4-BE49-F238E27FC236}">
                <a16:creationId xmlns:a16="http://schemas.microsoft.com/office/drawing/2014/main" id="{05053664-C3D7-560F-62F6-B929ECD4C558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5631" y="5013297"/>
            <a:ext cx="884537" cy="884537"/>
          </a:xfrm>
          <a:prstGeom prst="rect">
            <a:avLst/>
          </a:prstGeom>
        </p:spPr>
      </p:pic>
      <p:pic>
        <p:nvPicPr>
          <p:cNvPr id="48" name="Imagem 47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E2FFEC23-68EE-DD32-DAEE-B9B470C3E4B3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9084" y="3824455"/>
            <a:ext cx="828395" cy="917608"/>
          </a:xfrm>
          <a:prstGeom prst="rect">
            <a:avLst/>
          </a:prstGeom>
        </p:spPr>
      </p:pic>
      <p:pic>
        <p:nvPicPr>
          <p:cNvPr id="49" name="Imagem 48">
            <a:extLst>
              <a:ext uri="{FF2B5EF4-FFF2-40B4-BE49-F238E27FC236}">
                <a16:creationId xmlns:a16="http://schemas.microsoft.com/office/drawing/2014/main" id="{D9ADBA26-69C7-0426-523E-9B687681654D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1323" y="5714344"/>
            <a:ext cx="1046334" cy="94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06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3F560A-681B-6341-135F-6E790FFDE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A6488E55-0113-A431-7D85-D820B97BC61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1060" cy="6868721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DCE1D0EA-5C2C-B8DF-3BF1-B6F953D8A6E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260000">
            <a:off x="-76200" y="-2054476"/>
            <a:ext cx="13065085" cy="5669280"/>
          </a:xfrm>
          <a:prstGeom prst="rect">
            <a:avLst/>
          </a:prstGeom>
        </p:spPr>
      </p:pic>
      <p:sp>
        <p:nvSpPr>
          <p:cNvPr id="7" name="Fluxograma: Processo Alternativo 6">
            <a:extLst>
              <a:ext uri="{FF2B5EF4-FFF2-40B4-BE49-F238E27FC236}">
                <a16:creationId xmlns:a16="http://schemas.microsoft.com/office/drawing/2014/main" id="{8E292EF8-938D-84E3-D903-4469012653C1}"/>
              </a:ext>
            </a:extLst>
          </p:cNvPr>
          <p:cNvSpPr/>
          <p:nvPr/>
        </p:nvSpPr>
        <p:spPr>
          <a:xfrm>
            <a:off x="8548061" y="3987028"/>
            <a:ext cx="3186545" cy="1539393"/>
          </a:xfrm>
          <a:prstGeom prst="flowChartAlternateProcess">
            <a:avLst/>
          </a:prstGeom>
          <a:solidFill>
            <a:srgbClr val="FFB9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Fluxograma: Processo Alternativo 4">
            <a:extLst>
              <a:ext uri="{FF2B5EF4-FFF2-40B4-BE49-F238E27FC236}">
                <a16:creationId xmlns:a16="http://schemas.microsoft.com/office/drawing/2014/main" id="{5A91307D-2C84-56C6-DE75-C105CF77442A}"/>
              </a:ext>
            </a:extLst>
          </p:cNvPr>
          <p:cNvSpPr/>
          <p:nvPr/>
        </p:nvSpPr>
        <p:spPr>
          <a:xfrm>
            <a:off x="4598361" y="3993379"/>
            <a:ext cx="3186545" cy="1539393"/>
          </a:xfrm>
          <a:prstGeom prst="flowChartAlternateProcess">
            <a:avLst/>
          </a:prstGeom>
          <a:solidFill>
            <a:srgbClr val="FFB9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Fluxograma: Processo Alternativo 1">
            <a:extLst>
              <a:ext uri="{FF2B5EF4-FFF2-40B4-BE49-F238E27FC236}">
                <a16:creationId xmlns:a16="http://schemas.microsoft.com/office/drawing/2014/main" id="{16B7B53E-57EE-8A7C-3B03-2DEAA53BC4F1}"/>
              </a:ext>
            </a:extLst>
          </p:cNvPr>
          <p:cNvSpPr/>
          <p:nvPr/>
        </p:nvSpPr>
        <p:spPr>
          <a:xfrm>
            <a:off x="477211" y="3987030"/>
            <a:ext cx="3186545" cy="1539393"/>
          </a:xfrm>
          <a:prstGeom prst="flowChartAlternateProcess">
            <a:avLst/>
          </a:prstGeom>
          <a:solidFill>
            <a:srgbClr val="FFB9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C58819D3-AD75-4BFA-2AFB-E74E82B3CFA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30" y="-10295"/>
            <a:ext cx="12220590" cy="432812"/>
          </a:xfrm>
          <a:prstGeom prst="rect">
            <a:avLst/>
          </a:prstGeom>
        </p:spPr>
      </p:pic>
      <p:pic>
        <p:nvPicPr>
          <p:cNvPr id="17" name="Imagem 16" descr="Ícone&#10;&#10;O conteúdo gerado por IA pode estar incorreto.">
            <a:extLst>
              <a:ext uri="{FF2B5EF4-FFF2-40B4-BE49-F238E27FC236}">
                <a16:creationId xmlns:a16="http://schemas.microsoft.com/office/drawing/2014/main" id="{DD7FDEF3-8F82-1F23-19B2-C7CE1DA7F83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079" y="5680776"/>
            <a:ext cx="772798" cy="764914"/>
          </a:xfrm>
          <a:prstGeom prst="rect">
            <a:avLst/>
          </a:prstGeom>
        </p:spPr>
      </p:pic>
      <p:pic>
        <p:nvPicPr>
          <p:cNvPr id="19" name="Imagem 18" descr="Ícone&#10;&#10;O conteúdo gerado por IA pode estar incorreto.">
            <a:extLst>
              <a:ext uri="{FF2B5EF4-FFF2-40B4-BE49-F238E27FC236}">
                <a16:creationId xmlns:a16="http://schemas.microsoft.com/office/drawing/2014/main" id="{25D1A8D8-333B-B44A-AC4E-D03482E2DD0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7104" y="601121"/>
            <a:ext cx="788569" cy="917608"/>
          </a:xfrm>
          <a:prstGeom prst="rect">
            <a:avLst/>
          </a:prstGeom>
        </p:spPr>
      </p:pic>
      <p:pic>
        <p:nvPicPr>
          <p:cNvPr id="23" name="Imagem 22" descr="Logotipo&#10;&#10;O conteúdo gerado por IA pode estar incorreto.">
            <a:extLst>
              <a:ext uri="{FF2B5EF4-FFF2-40B4-BE49-F238E27FC236}">
                <a16:creationId xmlns:a16="http://schemas.microsoft.com/office/drawing/2014/main" id="{414341BE-FCAA-AB8A-7E79-BF0FED42DF1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43591" y="938706"/>
            <a:ext cx="612608" cy="580023"/>
          </a:xfrm>
          <a:prstGeom prst="rect">
            <a:avLst/>
          </a:prstGeom>
        </p:spPr>
      </p:pic>
      <p:pic>
        <p:nvPicPr>
          <p:cNvPr id="25" name="Imagem 24" descr="Logotipo&#10;&#10;O conteúdo gerado por IA pode estar incorreto.">
            <a:extLst>
              <a:ext uri="{FF2B5EF4-FFF2-40B4-BE49-F238E27FC236}">
                <a16:creationId xmlns:a16="http://schemas.microsoft.com/office/drawing/2014/main" id="{8BC5D776-15B4-A5C2-6A48-FE5B1F325B5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38207" y="2060687"/>
            <a:ext cx="1153527" cy="1173078"/>
          </a:xfrm>
          <a:prstGeom prst="rect">
            <a:avLst/>
          </a:prstGeom>
        </p:spPr>
      </p:pic>
      <p:grpSp>
        <p:nvGrpSpPr>
          <p:cNvPr id="8" name="Agrupar 7">
            <a:extLst>
              <a:ext uri="{FF2B5EF4-FFF2-40B4-BE49-F238E27FC236}">
                <a16:creationId xmlns:a16="http://schemas.microsoft.com/office/drawing/2014/main" id="{86EC7680-970E-B779-C824-A38BAF632C63}"/>
              </a:ext>
            </a:extLst>
          </p:cNvPr>
          <p:cNvGrpSpPr/>
          <p:nvPr/>
        </p:nvGrpSpPr>
        <p:grpSpPr>
          <a:xfrm>
            <a:off x="4787249" y="5926204"/>
            <a:ext cx="2809345" cy="838200"/>
            <a:chOff x="9003649" y="5767454"/>
            <a:chExt cx="2809345" cy="838200"/>
          </a:xfrm>
        </p:grpSpPr>
        <p:pic>
          <p:nvPicPr>
            <p:cNvPr id="40" name="Imagem 39" descr="Logotipo, nome da empresa&#10;&#10;O conteúdo gerado por IA pode estar incorreto.">
              <a:extLst>
                <a:ext uri="{FF2B5EF4-FFF2-40B4-BE49-F238E27FC236}">
                  <a16:creationId xmlns:a16="http://schemas.microsoft.com/office/drawing/2014/main" id="{467F65BE-E40E-B581-150A-4880BDC3B4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003649" y="5767454"/>
              <a:ext cx="1574800" cy="838200"/>
            </a:xfrm>
            <a:prstGeom prst="rect">
              <a:avLst/>
            </a:prstGeom>
          </p:spPr>
        </p:pic>
        <p:pic>
          <p:nvPicPr>
            <p:cNvPr id="42" name="Imagem 41" descr="Logotipo&#10;&#10;O conteúdo gerado por IA pode estar incorreto.">
              <a:extLst>
                <a:ext uri="{FF2B5EF4-FFF2-40B4-BE49-F238E27FC236}">
                  <a16:creationId xmlns:a16="http://schemas.microsoft.com/office/drawing/2014/main" id="{9CC9FD11-314B-961F-CDF6-BC0496A0B9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68849" y="5904555"/>
              <a:ext cx="1244145" cy="699831"/>
            </a:xfrm>
            <a:prstGeom prst="rect">
              <a:avLst/>
            </a:prstGeom>
          </p:spPr>
        </p:pic>
      </p:grpSp>
      <p:pic>
        <p:nvPicPr>
          <p:cNvPr id="16" name="Imagem 15" descr="Uma imagem contendo placar, tela, monitor, mesa&#10;&#10;O conteúdo gerado por IA pode estar incorreto.">
            <a:extLst>
              <a:ext uri="{FF2B5EF4-FFF2-40B4-BE49-F238E27FC236}">
                <a16:creationId xmlns:a16="http://schemas.microsoft.com/office/drawing/2014/main" id="{625FB57B-CAF0-2F62-27E0-473CD415C07F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71230" y="782266"/>
            <a:ext cx="2270524" cy="1861829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8191B2CF-AEB3-8EF9-3822-278B9BE1E77D}"/>
              </a:ext>
            </a:extLst>
          </p:cNvPr>
          <p:cNvSpPr txBox="1"/>
          <p:nvPr/>
        </p:nvSpPr>
        <p:spPr>
          <a:xfrm>
            <a:off x="293681" y="2617155"/>
            <a:ext cx="3494049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FATURAMENTO ACUMULADO DE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GÉIS DENTAIS FINI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64A5CB66-B733-415B-BE24-9BC1E6886724}"/>
              </a:ext>
            </a:extLst>
          </p:cNvPr>
          <p:cNvGrpSpPr/>
          <p:nvPr/>
        </p:nvGrpSpPr>
        <p:grpSpPr>
          <a:xfrm>
            <a:off x="333456" y="4168674"/>
            <a:ext cx="3293595" cy="1181203"/>
            <a:chOff x="333456" y="4079774"/>
            <a:chExt cx="3293595" cy="1181203"/>
          </a:xfrm>
        </p:grpSpPr>
        <p:sp>
          <p:nvSpPr>
            <p:cNvPr id="21" name="CaixaDeTexto 20">
              <a:extLst>
                <a:ext uri="{FF2B5EF4-FFF2-40B4-BE49-F238E27FC236}">
                  <a16:creationId xmlns:a16="http://schemas.microsoft.com/office/drawing/2014/main" id="{F0DFB8DA-FDE0-B5D6-B2E9-3659BC3053BF}"/>
                </a:ext>
              </a:extLst>
            </p:cNvPr>
            <p:cNvSpPr txBox="1"/>
            <p:nvPr/>
          </p:nvSpPr>
          <p:spPr>
            <a:xfrm>
              <a:off x="715715" y="4983978"/>
              <a:ext cx="252907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DESDE </a:t>
              </a:r>
              <a:r>
                <a:rPr kumimoji="0" lang="pt-BR" sz="12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NOVEMBRO DE 2024</a:t>
              </a:r>
              <a:endPara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E5FACA46-4F05-0D47-C468-9130117FFB16}"/>
                </a:ext>
              </a:extLst>
            </p:cNvPr>
            <p:cNvSpPr txBox="1"/>
            <p:nvPr/>
          </p:nvSpPr>
          <p:spPr>
            <a:xfrm>
              <a:off x="333456" y="4346270"/>
              <a:ext cx="3293595" cy="76944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 Black"/>
                  <a:ea typeface="+mn-ea"/>
                  <a:cs typeface="+mn-cs"/>
                </a:rPr>
                <a:t>+R$79M</a:t>
              </a: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FFA666B0-697E-EF66-7268-652B065809A7}"/>
                </a:ext>
              </a:extLst>
            </p:cNvPr>
            <p:cNvSpPr txBox="1"/>
            <p:nvPr/>
          </p:nvSpPr>
          <p:spPr>
            <a:xfrm>
              <a:off x="715715" y="4079774"/>
              <a:ext cx="26497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22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 panose="00000500000000000000" pitchFamily="2" charset="0"/>
                  <a:ea typeface="+mn-ea"/>
                  <a:cs typeface="+mn-cs"/>
                </a:rPr>
                <a:t>JÁ VENDEMOS</a:t>
              </a:r>
            </a:p>
          </p:txBody>
        </p:sp>
      </p:grp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1F647BC3-8AAD-6C64-93DC-1D93617D12D4}"/>
              </a:ext>
            </a:extLst>
          </p:cNvPr>
          <p:cNvSpPr txBox="1"/>
          <p:nvPr/>
        </p:nvSpPr>
        <p:spPr>
          <a:xfrm>
            <a:off x="4595252" y="4081384"/>
            <a:ext cx="3077695" cy="824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15%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79E1931F-0E08-FA16-815A-4BC5C37C5731}"/>
              </a:ext>
            </a:extLst>
          </p:cNvPr>
          <p:cNvSpPr txBox="1"/>
          <p:nvPr/>
        </p:nvSpPr>
        <p:spPr>
          <a:xfrm>
            <a:off x="4926711" y="4833392"/>
            <a:ext cx="2529076" cy="5232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MKT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YTD (6 MESES)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6550A74C-0288-FFE0-7C85-669B58C01234}"/>
              </a:ext>
            </a:extLst>
          </p:cNvPr>
          <p:cNvSpPr txBox="1"/>
          <p:nvPr/>
        </p:nvSpPr>
        <p:spPr>
          <a:xfrm>
            <a:off x="4348974" y="2845755"/>
            <a:ext cx="34940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MKT SHARE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(REAL CH)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3D39C0F-98C1-ECC4-056E-7569B2DE98FB}"/>
              </a:ext>
            </a:extLst>
          </p:cNvPr>
          <p:cNvSpPr txBox="1"/>
          <p:nvPr/>
        </p:nvSpPr>
        <p:spPr>
          <a:xfrm>
            <a:off x="8336128" y="2845755"/>
            <a:ext cx="36112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FÃS DA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MARCA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4988A43E-628C-4B03-E1DA-82727037CC2E}"/>
              </a:ext>
            </a:extLst>
          </p:cNvPr>
          <p:cNvSpPr txBox="1"/>
          <p:nvPr/>
        </p:nvSpPr>
        <p:spPr>
          <a:xfrm>
            <a:off x="9092692" y="4249014"/>
            <a:ext cx="2098158" cy="101566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CONSUMIDOR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MUUUUUUITO ENGAJADO</a:t>
            </a:r>
          </a:p>
        </p:txBody>
      </p:sp>
    </p:spTree>
    <p:extLst>
      <p:ext uri="{BB962C8B-B14F-4D97-AF65-F5344CB8AC3E}">
        <p14:creationId xmlns:p14="http://schemas.microsoft.com/office/powerpoint/2010/main" val="139017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8398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B1A753-508B-BB45-73AE-EEE75554EB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DC5F4599-FC1E-CA30-D111-07CF3F9E10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11060" cy="686872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32388A9-D7D8-A2CD-A652-03A29B5E5F5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530" y="-10295"/>
            <a:ext cx="12220590" cy="432812"/>
          </a:xfrm>
          <a:prstGeom prst="rect">
            <a:avLst/>
          </a:prstGeom>
        </p:spPr>
      </p:pic>
      <p:grpSp>
        <p:nvGrpSpPr>
          <p:cNvPr id="2" name="Agrupar 1">
            <a:extLst>
              <a:ext uri="{FF2B5EF4-FFF2-40B4-BE49-F238E27FC236}">
                <a16:creationId xmlns:a16="http://schemas.microsoft.com/office/drawing/2014/main" id="{FA169184-DD31-690E-23CF-DE357ABD666F}"/>
              </a:ext>
            </a:extLst>
          </p:cNvPr>
          <p:cNvGrpSpPr/>
          <p:nvPr/>
        </p:nvGrpSpPr>
        <p:grpSpPr>
          <a:xfrm>
            <a:off x="430913" y="1330483"/>
            <a:ext cx="5489206" cy="1202733"/>
            <a:chOff x="159488" y="1561732"/>
            <a:chExt cx="5489206" cy="1202733"/>
          </a:xfrm>
        </p:grpSpPr>
        <p:sp>
          <p:nvSpPr>
            <p:cNvPr id="3" name="Retângulo: Cantos Arredondados 2">
              <a:extLst>
                <a:ext uri="{FF2B5EF4-FFF2-40B4-BE49-F238E27FC236}">
                  <a16:creationId xmlns:a16="http://schemas.microsoft.com/office/drawing/2014/main" id="{5AA06858-6ECA-02F1-C641-19E443D21DAF}"/>
                </a:ext>
              </a:extLst>
            </p:cNvPr>
            <p:cNvSpPr/>
            <p:nvPr/>
          </p:nvSpPr>
          <p:spPr>
            <a:xfrm>
              <a:off x="159488" y="1850065"/>
              <a:ext cx="5358809" cy="914400"/>
            </a:xfrm>
            <a:prstGeom prst="roundRect">
              <a:avLst>
                <a:gd name="adj" fmla="val 50000"/>
              </a:avLst>
            </a:prstGeom>
            <a:solidFill>
              <a:srgbClr val="98329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5" name="CaixaDeTexto 4">
              <a:extLst>
                <a:ext uri="{FF2B5EF4-FFF2-40B4-BE49-F238E27FC236}">
                  <a16:creationId xmlns:a16="http://schemas.microsoft.com/office/drawing/2014/main" id="{21569B5F-701A-3AA5-69EB-D10A5FCDC536}"/>
                </a:ext>
              </a:extLst>
            </p:cNvPr>
            <p:cNvSpPr txBox="1"/>
            <p:nvPr/>
          </p:nvSpPr>
          <p:spPr>
            <a:xfrm>
              <a:off x="388087" y="1968711"/>
              <a:ext cx="5260607" cy="646331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Agora todas as </a:t>
              </a:r>
              <a:r>
                <a:rPr kumimoji="0" lang="pt-BR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BESTIES</a:t>
              </a:r>
              <a:r>
                <a: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podem ter a coleção completa de </a:t>
              </a:r>
              <a:r>
                <a:rPr kumimoji="0" lang="pt-BR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CARMED FINI ORAL CARE!</a:t>
              </a:r>
            </a:p>
          </p:txBody>
        </p:sp>
        <p:sp>
          <p:nvSpPr>
            <p:cNvPr id="8" name="CaixaDeTexto 7">
              <a:extLst>
                <a:ext uri="{FF2B5EF4-FFF2-40B4-BE49-F238E27FC236}">
                  <a16:creationId xmlns:a16="http://schemas.microsoft.com/office/drawing/2014/main" id="{A80268DE-9FE4-8626-4A3F-5590C88D55F2}"/>
                </a:ext>
              </a:extLst>
            </p:cNvPr>
            <p:cNvSpPr txBox="1"/>
            <p:nvPr/>
          </p:nvSpPr>
          <p:spPr>
            <a:xfrm>
              <a:off x="765544" y="1561732"/>
              <a:ext cx="3242930" cy="369332"/>
            </a:xfrm>
            <a:prstGeom prst="rect">
              <a:avLst/>
            </a:prstGeom>
            <a:solidFill>
              <a:srgbClr val="E71D77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ACESSO</a:t>
              </a: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8337529-1BD0-1BA5-8798-048A8A597DF7}"/>
              </a:ext>
            </a:extLst>
          </p:cNvPr>
          <p:cNvGrpSpPr/>
          <p:nvPr/>
        </p:nvGrpSpPr>
        <p:grpSpPr>
          <a:xfrm>
            <a:off x="430913" y="2926014"/>
            <a:ext cx="5358809" cy="1155396"/>
            <a:chOff x="159488" y="4100829"/>
            <a:chExt cx="5358809" cy="1155396"/>
          </a:xfrm>
        </p:grpSpPr>
        <p:sp>
          <p:nvSpPr>
            <p:cNvPr id="15" name="Retângulo: Cantos Arredondados 14">
              <a:extLst>
                <a:ext uri="{FF2B5EF4-FFF2-40B4-BE49-F238E27FC236}">
                  <a16:creationId xmlns:a16="http://schemas.microsoft.com/office/drawing/2014/main" id="{A98EE651-196D-017D-33C2-30BE65544FD6}"/>
                </a:ext>
              </a:extLst>
            </p:cNvPr>
            <p:cNvSpPr/>
            <p:nvPr/>
          </p:nvSpPr>
          <p:spPr>
            <a:xfrm>
              <a:off x="159488" y="4341825"/>
              <a:ext cx="5358809" cy="914400"/>
            </a:xfrm>
            <a:prstGeom prst="roundRect">
              <a:avLst>
                <a:gd name="adj" fmla="val 50000"/>
              </a:avLst>
            </a:prstGeom>
            <a:solidFill>
              <a:srgbClr val="98329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6" name="CaixaDeTexto 15">
              <a:extLst>
                <a:ext uri="{FF2B5EF4-FFF2-40B4-BE49-F238E27FC236}">
                  <a16:creationId xmlns:a16="http://schemas.microsoft.com/office/drawing/2014/main" id="{6761A40D-8314-E115-A35C-72C3D1A56093}"/>
                </a:ext>
              </a:extLst>
            </p:cNvPr>
            <p:cNvSpPr txBox="1"/>
            <p:nvPr/>
          </p:nvSpPr>
          <p:spPr>
            <a:xfrm>
              <a:off x="765544" y="4100829"/>
              <a:ext cx="3242930" cy="369332"/>
            </a:xfrm>
            <a:prstGeom prst="rect">
              <a:avLst/>
            </a:prstGeom>
            <a:solidFill>
              <a:srgbClr val="E71D77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MAIOR TICKET MÉDIO</a:t>
              </a: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18" name="CaixaDeTexto 17">
              <a:extLst>
                <a:ext uri="{FF2B5EF4-FFF2-40B4-BE49-F238E27FC236}">
                  <a16:creationId xmlns:a16="http://schemas.microsoft.com/office/drawing/2014/main" id="{293D34E7-82E1-A274-F3E9-99B4F1AF84E2}"/>
                </a:ext>
              </a:extLst>
            </p:cNvPr>
            <p:cNvSpPr txBox="1"/>
            <p:nvPr/>
          </p:nvSpPr>
          <p:spPr>
            <a:xfrm>
              <a:off x="388087" y="4458480"/>
              <a:ext cx="490160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Perfeito para </a:t>
              </a:r>
              <a:r>
                <a:rPr kumimoji="0" lang="pt-BR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aumentar ticket médio </a:t>
              </a:r>
              <a:r>
                <a: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no PDV e </a:t>
              </a:r>
              <a:r>
                <a:rPr kumimoji="0" lang="pt-BR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impulsionar vendas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8DDAD1D8-EA82-6021-5737-8594FAEFF4A2}"/>
              </a:ext>
            </a:extLst>
          </p:cNvPr>
          <p:cNvGrpSpPr/>
          <p:nvPr/>
        </p:nvGrpSpPr>
        <p:grpSpPr>
          <a:xfrm>
            <a:off x="430913" y="4474208"/>
            <a:ext cx="6358861" cy="1420462"/>
            <a:chOff x="1265274" y="4973124"/>
            <a:chExt cx="6358861" cy="1420462"/>
          </a:xfrm>
        </p:grpSpPr>
        <p:sp>
          <p:nvSpPr>
            <p:cNvPr id="21" name="Retângulo: Cantos Arredondados 20">
              <a:extLst>
                <a:ext uri="{FF2B5EF4-FFF2-40B4-BE49-F238E27FC236}">
                  <a16:creationId xmlns:a16="http://schemas.microsoft.com/office/drawing/2014/main" id="{2640B90C-30DE-DFAF-A2B7-C1F692394B32}"/>
                </a:ext>
              </a:extLst>
            </p:cNvPr>
            <p:cNvSpPr/>
            <p:nvPr/>
          </p:nvSpPr>
          <p:spPr>
            <a:xfrm>
              <a:off x="1265274" y="5479186"/>
              <a:ext cx="5358809" cy="914400"/>
            </a:xfrm>
            <a:prstGeom prst="roundRect">
              <a:avLst>
                <a:gd name="adj" fmla="val 50000"/>
              </a:avLst>
            </a:prstGeom>
            <a:solidFill>
              <a:srgbClr val="98329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2" name="CaixaDeTexto 21">
              <a:extLst>
                <a:ext uri="{FF2B5EF4-FFF2-40B4-BE49-F238E27FC236}">
                  <a16:creationId xmlns:a16="http://schemas.microsoft.com/office/drawing/2014/main" id="{FEC3FF9D-E357-CD0A-88EC-14016229CB15}"/>
                </a:ext>
              </a:extLst>
            </p:cNvPr>
            <p:cNvSpPr txBox="1"/>
            <p:nvPr/>
          </p:nvSpPr>
          <p:spPr>
            <a:xfrm>
              <a:off x="1881963" y="5235629"/>
              <a:ext cx="3242930" cy="369332"/>
            </a:xfrm>
            <a:prstGeom prst="rect">
              <a:avLst/>
            </a:prstGeom>
            <a:solidFill>
              <a:srgbClr val="E71D77"/>
            </a:solidFill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OPORTUNIDADE</a:t>
              </a: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  <p:sp>
          <p:nvSpPr>
            <p:cNvPr id="24" name="CaixaDeTexto 23">
              <a:extLst>
                <a:ext uri="{FF2B5EF4-FFF2-40B4-BE49-F238E27FC236}">
                  <a16:creationId xmlns:a16="http://schemas.microsoft.com/office/drawing/2014/main" id="{9ED63327-37AA-2E68-3367-8ED7B359C484}"/>
                </a:ext>
              </a:extLst>
            </p:cNvPr>
            <p:cNvSpPr txBox="1"/>
            <p:nvPr/>
          </p:nvSpPr>
          <p:spPr>
            <a:xfrm>
              <a:off x="1526363" y="5662089"/>
              <a:ext cx="6097772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com Hidratante Labial,  fomentando o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consumo cruzado por oportunidade</a:t>
              </a:r>
            </a:p>
          </p:txBody>
        </p:sp>
        <p:grpSp>
          <p:nvGrpSpPr>
            <p:cNvPr id="26" name="Agrupar 25">
              <a:extLst>
                <a:ext uri="{FF2B5EF4-FFF2-40B4-BE49-F238E27FC236}">
                  <a16:creationId xmlns:a16="http://schemas.microsoft.com/office/drawing/2014/main" id="{2713C6ED-180A-A163-87BA-93C471533E11}"/>
                </a:ext>
              </a:extLst>
            </p:cNvPr>
            <p:cNvGrpSpPr/>
            <p:nvPr/>
          </p:nvGrpSpPr>
          <p:grpSpPr>
            <a:xfrm>
              <a:off x="5822358" y="4973124"/>
              <a:ext cx="1260239" cy="1377930"/>
              <a:chOff x="3874159" y="4295200"/>
              <a:chExt cx="1697811" cy="1856366"/>
            </a:xfrm>
          </p:grpSpPr>
          <p:pic>
            <p:nvPicPr>
              <p:cNvPr id="27" name="Imagem 26" descr="Interface gráfica do usuário&#10;&#10;Descrição gerada automaticamente">
                <a:extLst>
                  <a:ext uri="{FF2B5EF4-FFF2-40B4-BE49-F238E27FC236}">
                    <a16:creationId xmlns:a16="http://schemas.microsoft.com/office/drawing/2014/main" id="{0D885087-5077-F14F-5FA4-743318028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874159" y="5072049"/>
                <a:ext cx="1648082" cy="1079517"/>
              </a:xfrm>
              <a:prstGeom prst="rect">
                <a:avLst/>
              </a:prstGeom>
            </p:spPr>
          </p:pic>
          <p:pic>
            <p:nvPicPr>
              <p:cNvPr id="29" name="Imagem 28" descr="Calendário&#10;&#10;Descrição gerada automaticamente">
                <a:extLst>
                  <a:ext uri="{FF2B5EF4-FFF2-40B4-BE49-F238E27FC236}">
                    <a16:creationId xmlns:a16="http://schemas.microsoft.com/office/drawing/2014/main" id="{81B4C1E4-EE79-E148-6E19-4A31AE8B36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17212" y="4733676"/>
                <a:ext cx="1605901" cy="1051887"/>
              </a:xfrm>
              <a:prstGeom prst="rect">
                <a:avLst/>
              </a:prstGeom>
            </p:spPr>
          </p:pic>
          <p:pic>
            <p:nvPicPr>
              <p:cNvPr id="31" name="Imagem 30" descr="Calendário&#10;&#10;Descrição gerada automaticamente">
                <a:extLst>
                  <a:ext uri="{FF2B5EF4-FFF2-40B4-BE49-F238E27FC236}">
                    <a16:creationId xmlns:a16="http://schemas.microsoft.com/office/drawing/2014/main" id="{59B0A981-75C4-3DAC-F45F-3C02D3FC21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962900" y="4295200"/>
                <a:ext cx="1609070" cy="1053963"/>
              </a:xfrm>
              <a:prstGeom prst="rect">
                <a:avLst/>
              </a:prstGeom>
            </p:spPr>
          </p:pic>
        </p:grpSp>
      </p:grpSp>
      <p:pic>
        <p:nvPicPr>
          <p:cNvPr id="33" name="Imagem 32">
            <a:extLst>
              <a:ext uri="{FF2B5EF4-FFF2-40B4-BE49-F238E27FC236}">
                <a16:creationId xmlns:a16="http://schemas.microsoft.com/office/drawing/2014/main" id="{492C971A-AE03-E707-EAE9-F202EEA67D9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69856" y="798193"/>
            <a:ext cx="5237272" cy="576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609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7ACE6-694A-A74E-D7EE-4CB9439384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Padrão do plano de fundo&#10;&#10;O conteúdo gerado por IA pode estar incorreto.">
            <a:extLst>
              <a:ext uri="{FF2B5EF4-FFF2-40B4-BE49-F238E27FC236}">
                <a16:creationId xmlns:a16="http://schemas.microsoft.com/office/drawing/2014/main" id="{B470DD63-1251-C776-02EB-B3EAB78FF3A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2700"/>
            <a:ext cx="12211060" cy="6868721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F2CE41CD-3DBA-914B-F3FA-93A46F43C0C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10418C73-E5C7-C607-B9AE-B1360075FD3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143"/>
          <a:stretch>
            <a:fillRect/>
          </a:stretch>
        </p:blipFill>
        <p:spPr>
          <a:xfrm>
            <a:off x="565314" y="1198690"/>
            <a:ext cx="6462130" cy="488746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111F473-7567-4967-7167-A82C91D7B0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1023"/>
            <a:ext cx="12192000" cy="215900"/>
          </a:xfrm>
          <a:prstGeom prst="rect">
            <a:avLst/>
          </a:prstGeom>
        </p:spPr>
      </p:pic>
      <p:grpSp>
        <p:nvGrpSpPr>
          <p:cNvPr id="33" name="Agrupar 32">
            <a:extLst>
              <a:ext uri="{FF2B5EF4-FFF2-40B4-BE49-F238E27FC236}">
                <a16:creationId xmlns:a16="http://schemas.microsoft.com/office/drawing/2014/main" id="{8EE7C1F2-48C9-51BB-14D9-556F2350FCFF}"/>
              </a:ext>
            </a:extLst>
          </p:cNvPr>
          <p:cNvGrpSpPr/>
          <p:nvPr/>
        </p:nvGrpSpPr>
        <p:grpSpPr>
          <a:xfrm>
            <a:off x="0" y="1"/>
            <a:ext cx="12222188" cy="334189"/>
            <a:chOff x="0" y="1"/>
            <a:chExt cx="12222188" cy="334189"/>
          </a:xfrm>
        </p:grpSpPr>
        <p:sp>
          <p:nvSpPr>
            <p:cNvPr id="34" name="Retângulo 33">
              <a:extLst>
                <a:ext uri="{FF2B5EF4-FFF2-40B4-BE49-F238E27FC236}">
                  <a16:creationId xmlns:a16="http://schemas.microsoft.com/office/drawing/2014/main" id="{3A34A228-29B0-E11F-0694-96CC825729D3}"/>
                </a:ext>
              </a:extLst>
            </p:cNvPr>
            <p:cNvSpPr/>
            <p:nvPr/>
          </p:nvSpPr>
          <p:spPr>
            <a:xfrm>
              <a:off x="0" y="1"/>
              <a:ext cx="12222188" cy="3341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54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61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35" name="Imagem 34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9F93A3AE-9D60-02E3-040D-789F9F3F767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0939" y="32149"/>
              <a:ext cx="570122" cy="220276"/>
            </a:xfrm>
            <a:prstGeom prst="rect">
              <a:avLst/>
            </a:prstGeom>
          </p:spPr>
        </p:pic>
      </p:grpSp>
      <p:sp>
        <p:nvSpPr>
          <p:cNvPr id="3" name="Retângulo: Cantos Arredondados 2">
            <a:extLst>
              <a:ext uri="{FF2B5EF4-FFF2-40B4-BE49-F238E27FC236}">
                <a16:creationId xmlns:a16="http://schemas.microsoft.com/office/drawing/2014/main" id="{1C5D7B42-5C01-1499-2A23-16D30F357195}"/>
              </a:ext>
            </a:extLst>
          </p:cNvPr>
          <p:cNvSpPr/>
          <p:nvPr/>
        </p:nvSpPr>
        <p:spPr>
          <a:xfrm>
            <a:off x="5596504" y="1791307"/>
            <a:ext cx="5207788" cy="1397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29630765-3F14-4943-EDAE-F773841BECB6}"/>
              </a:ext>
            </a:extLst>
          </p:cNvPr>
          <p:cNvSpPr txBox="1"/>
          <p:nvPr/>
        </p:nvSpPr>
        <p:spPr>
          <a:xfrm>
            <a:off x="6256177" y="2298415"/>
            <a:ext cx="4138772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VOLUME LANÇAMENTO: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1M TIRAGEM ÚNICA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SELL OUT: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R$49,90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MARGEM CLIENTE: </a:t>
            </a: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36%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F2170CF9-013C-FE69-1466-1D29660C6029}"/>
              </a:ext>
            </a:extLst>
          </p:cNvPr>
          <p:cNvSpPr txBox="1"/>
          <p:nvPr/>
        </p:nvSpPr>
        <p:spPr>
          <a:xfrm rot="-5400000">
            <a:off x="5279998" y="2294078"/>
            <a:ext cx="1415194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FC0377"/>
                </a:solidFill>
                <a:effectLst/>
                <a:uLnTx/>
                <a:uFillTx/>
                <a:latin typeface="Montserrat Black"/>
                <a:ea typeface="+mn-ea"/>
                <a:cs typeface="+mn-cs"/>
              </a:rPr>
              <a:t>JULHO</a:t>
            </a:r>
            <a:endParaRPr kumimoji="0" lang="pt-BR" sz="1800" b="1" i="0" u="none" strike="noStrike" kern="1200" cap="none" spc="0" normalizeH="0" baseline="0" noProof="0">
              <a:ln>
                <a:noFill/>
              </a:ln>
              <a:solidFill>
                <a:srgbClr val="FC0377"/>
              </a:solidFill>
              <a:effectLst/>
              <a:uLnTx/>
              <a:uFillTx/>
              <a:latin typeface="Montserrat Black"/>
              <a:ea typeface="+mn-ea"/>
              <a:cs typeface="+mn-cs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A61C3F-F0F4-27F1-2CBF-E42554609426}"/>
              </a:ext>
            </a:extLst>
          </p:cNvPr>
          <p:cNvSpPr txBox="1"/>
          <p:nvPr/>
        </p:nvSpPr>
        <p:spPr>
          <a:xfrm>
            <a:off x="6230777" y="1973988"/>
            <a:ext cx="3213428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srgbClr val="FC0377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KIT CARMED GÉIS DENTAIS</a:t>
            </a: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srgbClr val="FC0377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tângulo: Cantos Arredondados 12">
            <a:extLst>
              <a:ext uri="{FF2B5EF4-FFF2-40B4-BE49-F238E27FC236}">
                <a16:creationId xmlns:a16="http://schemas.microsoft.com/office/drawing/2014/main" id="{2328079E-F4EC-4DC6-F61C-397B2BBDA945}"/>
              </a:ext>
            </a:extLst>
          </p:cNvPr>
          <p:cNvSpPr/>
          <p:nvPr/>
        </p:nvSpPr>
        <p:spPr>
          <a:xfrm>
            <a:off x="5596504" y="3492499"/>
            <a:ext cx="5207788" cy="2399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2A9463-6155-E406-40B0-519DBD13BFDA}"/>
              </a:ext>
            </a:extLst>
          </p:cNvPr>
          <p:cNvSpPr txBox="1"/>
          <p:nvPr/>
        </p:nvSpPr>
        <p:spPr>
          <a:xfrm>
            <a:off x="5991866" y="4650779"/>
            <a:ext cx="5221186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KIT CARMED ORAL CARE 3BG SAB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3A99827F-BCE6-1D0D-9ABD-6DA223B00E36}"/>
              </a:ext>
            </a:extLst>
          </p:cNvPr>
          <p:cNvSpPr txBox="1"/>
          <p:nvPr/>
        </p:nvSpPr>
        <p:spPr>
          <a:xfrm>
            <a:off x="5996282" y="4998187"/>
            <a:ext cx="285921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Times New Roman"/>
              </a:rPr>
              <a:t>SAP: 105554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Times New Roman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8C91D46-BB5F-BB30-5ED4-ADFD9A8E94C7}"/>
              </a:ext>
            </a:extLst>
          </p:cNvPr>
          <p:cNvSpPr txBox="1"/>
          <p:nvPr/>
        </p:nvSpPr>
        <p:spPr>
          <a:xfrm>
            <a:off x="5996282" y="5359124"/>
            <a:ext cx="285921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Times New Roman"/>
              </a:rPr>
              <a:t>EAN: 7897947621305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Times New Roman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F5A0E46C-15AA-59C5-7ED2-C3889F49E7F5}"/>
              </a:ext>
            </a:extLst>
          </p:cNvPr>
          <p:cNvSpPr txBox="1"/>
          <p:nvPr/>
        </p:nvSpPr>
        <p:spPr>
          <a:xfrm>
            <a:off x="8252242" y="5046400"/>
            <a:ext cx="18495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Times New Roman" panose="02020603050405020304" pitchFamily="18" charset="0"/>
              </a:rPr>
              <a:t>UND POR CAIXA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Times New Roman" panose="02020603050405020304" pitchFamily="18" charset="0"/>
              </a:rPr>
              <a:t>DE EMBARQUE: 24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C873B619-5136-B3BF-8F52-9288573B54FA}"/>
              </a:ext>
            </a:extLst>
          </p:cNvPr>
          <p:cNvSpPr txBox="1"/>
          <p:nvPr/>
        </p:nvSpPr>
        <p:spPr>
          <a:xfrm>
            <a:off x="6022093" y="3815595"/>
            <a:ext cx="514636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KIT CONTÉM: 3 GÉIS DENTAIS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SABORES: BEIJOS, DENTADURAS E MINHOCAS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7211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333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5ED284-80A1-D705-E6D1-76E060166A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43933CB6-7DE6-3D77-FBF4-36B53DBE2F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842906" y="94641"/>
            <a:ext cx="17877809" cy="7151123"/>
          </a:xfrm>
          <a:prstGeom prst="rect">
            <a:avLst/>
          </a:pr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FCCF82CF-8303-8AA2-511D-70A248D0591F}"/>
              </a:ext>
            </a:extLst>
          </p:cNvPr>
          <p:cNvSpPr>
            <a:spLocks/>
          </p:cNvSpPr>
          <p:nvPr/>
        </p:nvSpPr>
        <p:spPr>
          <a:xfrm>
            <a:off x="2149945" y="1913425"/>
            <a:ext cx="7892109" cy="2999002"/>
          </a:xfrm>
          <a:custGeom>
            <a:avLst/>
            <a:gdLst/>
            <a:ahLst/>
            <a:cxnLst/>
            <a:rect l="l" t="t" r="r" b="b"/>
            <a:pathLst>
              <a:path w="13383676" h="5085797">
                <a:moveTo>
                  <a:pt x="0" y="0"/>
                </a:moveTo>
                <a:lnTo>
                  <a:pt x="13383676" y="0"/>
                </a:lnTo>
                <a:lnTo>
                  <a:pt x="13383676" y="5085796"/>
                </a:lnTo>
                <a:lnTo>
                  <a:pt x="0" y="5085796"/>
                </a:lnTo>
                <a:lnTo>
                  <a:pt x="0" y="0"/>
                </a:lnTo>
                <a:close/>
              </a:path>
            </a:pathLst>
          </a:cu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2064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40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78D196F1-A91C-9347-3FE6-A0DC22D44973}"/>
              </a:ext>
            </a:extLst>
          </p:cNvPr>
          <p:cNvGrpSpPr/>
          <p:nvPr/>
        </p:nvGrpSpPr>
        <p:grpSpPr>
          <a:xfrm>
            <a:off x="0" y="-34289"/>
            <a:ext cx="12222188" cy="334189"/>
            <a:chOff x="0" y="1"/>
            <a:chExt cx="12222188" cy="334189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11A746C6-FA13-8CF6-CF9F-801FF5B7BB70}"/>
                </a:ext>
              </a:extLst>
            </p:cNvPr>
            <p:cNvSpPr/>
            <p:nvPr/>
          </p:nvSpPr>
          <p:spPr>
            <a:xfrm>
              <a:off x="0" y="1"/>
              <a:ext cx="12222188" cy="334189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50800" dist="50800" dir="5400000" algn="ctr" rotWithShape="0">
                <a:srgbClr val="000000">
                  <a:alpha val="7000"/>
                </a:srgb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548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61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pic>
          <p:nvPicPr>
            <p:cNvPr id="7" name="Imagem 6" descr="Forma&#10;&#10;Descrição gerada automaticamente com confiança média">
              <a:extLst>
                <a:ext uri="{FF2B5EF4-FFF2-40B4-BE49-F238E27FC236}">
                  <a16:creationId xmlns:a16="http://schemas.microsoft.com/office/drawing/2014/main" id="{B93B2A30-04E1-DF0C-52E4-A362293FF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0939" y="62629"/>
              <a:ext cx="570122" cy="2202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57168427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2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5_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20d8660-27ef-48fa-b850-aa3453099ad4">
      <Terms xmlns="http://schemas.microsoft.com/office/infopath/2007/PartnerControls"/>
    </lcf76f155ced4ddcb4097134ff3c332f>
    <TaxCatchAll xmlns="edd195ef-1db3-413d-99c3-9678211dd76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88F1889DD0290C428EFA6300A3EA6AF8" ma:contentTypeVersion="16" ma:contentTypeDescription="Crie um novo documento." ma:contentTypeScope="" ma:versionID="f4257bc250c77ff74e9a3faf1d7462a4">
  <xsd:schema xmlns:xsd="http://www.w3.org/2001/XMLSchema" xmlns:xs="http://www.w3.org/2001/XMLSchema" xmlns:p="http://schemas.microsoft.com/office/2006/metadata/properties" xmlns:ns2="b20d8660-27ef-48fa-b850-aa3453099ad4" xmlns:ns3="edd195ef-1db3-413d-99c3-9678211dd76b" targetNamespace="http://schemas.microsoft.com/office/2006/metadata/properties" ma:root="true" ma:fieldsID="a36c1fe215b98f374d54551170c5235e" ns2:_="" ns3:_="">
    <xsd:import namespace="b20d8660-27ef-48fa-b850-aa3453099ad4"/>
    <xsd:import namespace="edd195ef-1db3-413d-99c3-9678211dd7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d8660-27ef-48fa-b850-aa3453099a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Marcações de imagem" ma:readOnly="false" ma:fieldId="{5cf76f15-5ced-4ddc-b409-7134ff3c332f}" ma:taxonomyMulti="true" ma:sspId="0d7fa94a-7df2-41b2-adb3-3dd308efd95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195ef-1db3-413d-99c3-9678211dd76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1fc7d30-f177-4407-b262-501a6ab40d91}" ma:internalName="TaxCatchAll" ma:showField="CatchAllData" ma:web="edd195ef-1db3-413d-99c3-9678211dd76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343C48-BBDF-4487-BD85-ADEE4EA5EE10}">
  <ds:schemaRefs>
    <ds:schemaRef ds:uri="http://schemas.microsoft.com/office/2006/metadata/properties"/>
    <ds:schemaRef ds:uri="http://schemas.microsoft.com/office/infopath/2007/PartnerControls"/>
    <ds:schemaRef ds:uri="b20d8660-27ef-48fa-b850-aa3453099ad4"/>
    <ds:schemaRef ds:uri="edd195ef-1db3-413d-99c3-9678211dd76b"/>
  </ds:schemaRefs>
</ds:datastoreItem>
</file>

<file path=customXml/itemProps2.xml><?xml version="1.0" encoding="utf-8"?>
<ds:datastoreItem xmlns:ds="http://schemas.openxmlformats.org/officeDocument/2006/customXml" ds:itemID="{13D16B80-036F-4812-BF36-928F826B3C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C1D2EE1-4A5D-4518-9D23-470AF38D4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20d8660-27ef-48fa-b850-aa3453099ad4"/>
    <ds:schemaRef ds:uri="edd195ef-1db3-413d-99c3-9678211dd76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420</Words>
  <Application>Microsoft Office PowerPoint</Application>
  <PresentationFormat>Widescreen</PresentationFormat>
  <Paragraphs>54</Paragraphs>
  <Slides>8</Slides>
  <Notes>6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8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Montserrat</vt:lpstr>
      <vt:lpstr>Montserrat Black</vt:lpstr>
      <vt:lpstr>Montserrat Light</vt:lpstr>
      <vt:lpstr>1_Tema do Office</vt:lpstr>
      <vt:lpstr>2_Tema do Office</vt:lpstr>
      <vt:lpstr>5_Tema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BRUNA DE MORAES FREIRE</dc:creator>
  <cp:lastModifiedBy>AMANDA ELEUZES DA SILVA</cp:lastModifiedBy>
  <cp:revision>3</cp:revision>
  <dcterms:created xsi:type="dcterms:W3CDTF">2025-06-30T18:10:58Z</dcterms:created>
  <dcterms:modified xsi:type="dcterms:W3CDTF">2025-07-04T17:14:57Z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0x01010088F1889DD0290C428EFA6300A3EA6AF8</vt:lpwstr>
  </property>
  <property fmtid="{D5CDD505-2E9C-101B-9397-08002B2CF9AE}" pid="3" name="MediaServiceImageTags">
    <vt:lpwstr/>
  </property>
</Properties>
</file>